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71" r:id="rId3"/>
    <p:sldId id="272" r:id="rId4"/>
    <p:sldId id="273" r:id="rId5"/>
    <p:sldId id="274" r:id="rId6"/>
    <p:sldId id="275" r:id="rId7"/>
    <p:sldId id="276" r:id="rId8"/>
    <p:sldId id="277" r:id="rId9"/>
    <p:sldId id="278" r:id="rId10"/>
    <p:sldId id="279" r:id="rId11"/>
    <p:sldId id="280" r:id="rId12"/>
    <p:sldId id="281" r:id="rId13"/>
    <p:sldId id="282" r:id="rId14"/>
    <p:sldId id="283" r:id="rId15"/>
    <p:sldId id="284" r:id="rId16"/>
    <p:sldId id="285" r:id="rId17"/>
    <p:sldId id="257" r:id="rId18"/>
    <p:sldId id="258" r:id="rId19"/>
    <p:sldId id="259" r:id="rId20"/>
    <p:sldId id="260" r:id="rId21"/>
    <p:sldId id="261" r:id="rId22"/>
    <p:sldId id="262" r:id="rId23"/>
    <p:sldId id="263" r:id="rId24"/>
    <p:sldId id="264" r:id="rId25"/>
    <p:sldId id="265" r:id="rId26"/>
    <p:sldId id="266" r:id="rId27"/>
    <p:sldId id="267" r:id="rId28"/>
    <p:sldId id="268" r:id="rId29"/>
    <p:sldId id="269" r:id="rId30"/>
    <p:sldId id="270"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72" y="3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D29D85B-502D-4CA0-B87A-D4478C190A2D}"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6241801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29D85B-502D-4CA0-B87A-D4478C190A2D}"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419562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29D85B-502D-4CA0-B87A-D4478C190A2D}"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8C19F-C1A4-4A47-BB1B-68196A401754}"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9075198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29D85B-502D-4CA0-B87A-D4478C190A2D}"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18619912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29D85B-502D-4CA0-B87A-D4478C190A2D}"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8C19F-C1A4-4A47-BB1B-68196A401754}"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8227967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29D85B-502D-4CA0-B87A-D4478C190A2D}"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31355705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D29D85B-502D-4CA0-B87A-D4478C190A2D}"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13010459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D29D85B-502D-4CA0-B87A-D4478C190A2D}"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651747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D29D85B-502D-4CA0-B87A-D4478C190A2D}"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2410730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29D85B-502D-4CA0-B87A-D4478C190A2D}"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2132036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D29D85B-502D-4CA0-B87A-D4478C190A2D}" type="datetimeFigureOut">
              <a:rPr lang="en-US" smtClean="0"/>
              <a:t>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2790885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D29D85B-502D-4CA0-B87A-D4478C190A2D}" type="datetimeFigureOut">
              <a:rPr lang="en-US" smtClean="0"/>
              <a:t>1/13/2016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3781740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D29D85B-502D-4CA0-B87A-D4478C190A2D}" type="datetimeFigureOut">
              <a:rPr lang="en-US" smtClean="0"/>
              <a:t>1/13/2016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3585756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29D85B-502D-4CA0-B87A-D4478C190A2D}" type="datetimeFigureOut">
              <a:rPr lang="en-US" smtClean="0"/>
              <a:t>1/13/2016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907733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29D85B-502D-4CA0-B87A-D4478C190A2D}" type="datetimeFigureOut">
              <a:rPr lang="en-US" smtClean="0"/>
              <a:t>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3494778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29D85B-502D-4CA0-B87A-D4478C190A2D}" type="datetimeFigureOut">
              <a:rPr lang="en-US" smtClean="0"/>
              <a:t>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28C19F-C1A4-4A47-BB1B-68196A401754}" type="slidenum">
              <a:rPr lang="en-US" smtClean="0"/>
              <a:t>‹#›</a:t>
            </a:fld>
            <a:endParaRPr lang="en-US"/>
          </a:p>
        </p:txBody>
      </p:sp>
    </p:spTree>
    <p:extLst>
      <p:ext uri="{BB962C8B-B14F-4D97-AF65-F5344CB8AC3E}">
        <p14:creationId xmlns:p14="http://schemas.microsoft.com/office/powerpoint/2010/main" val="1066030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D29D85B-502D-4CA0-B87A-D4478C190A2D}" type="datetimeFigureOut">
              <a:rPr lang="en-US" smtClean="0"/>
              <a:t>1/13/2016</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528C19F-C1A4-4A47-BB1B-68196A401754}" type="slidenum">
              <a:rPr lang="en-US" smtClean="0"/>
              <a:t>‹#›</a:t>
            </a:fld>
            <a:endParaRPr lang="en-US"/>
          </a:p>
        </p:txBody>
      </p:sp>
    </p:spTree>
    <p:extLst>
      <p:ext uri="{BB962C8B-B14F-4D97-AF65-F5344CB8AC3E}">
        <p14:creationId xmlns:p14="http://schemas.microsoft.com/office/powerpoint/2010/main" val="258175149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7125918"/>
          </a:xfrm>
          <a:prstGeom prst="rect">
            <a:avLst/>
          </a:prstGeom>
        </p:spPr>
      </p:pic>
      <p:sp>
        <p:nvSpPr>
          <p:cNvPr id="2" name="Title 1"/>
          <p:cNvSpPr>
            <a:spLocks noGrp="1"/>
          </p:cNvSpPr>
          <p:nvPr>
            <p:ph type="ctrTitle"/>
          </p:nvPr>
        </p:nvSpPr>
        <p:spPr/>
        <p:txBody>
          <a:bodyPr/>
          <a:lstStyle/>
          <a:p>
            <a:pPr algn="l"/>
            <a:r>
              <a:rPr lang="en-US" dirty="0" smtClean="0">
                <a:solidFill>
                  <a:schemeClr val="bg1"/>
                </a:solidFill>
              </a:rPr>
              <a:t>Antebellum America Chronology Review</a:t>
            </a:r>
            <a:endParaRPr lang="en-US" dirty="0">
              <a:solidFill>
                <a:schemeClr val="bg1"/>
              </a:solidFill>
            </a:endParaRPr>
          </a:p>
        </p:txBody>
      </p:sp>
      <p:sp>
        <p:nvSpPr>
          <p:cNvPr id="3" name="Subtitle 2"/>
          <p:cNvSpPr>
            <a:spLocks noGrp="1"/>
          </p:cNvSpPr>
          <p:nvPr>
            <p:ph type="subTitle" idx="1"/>
          </p:nvPr>
        </p:nvSpPr>
        <p:spPr/>
        <p:txBody>
          <a:bodyPr/>
          <a:lstStyle/>
          <a:p>
            <a:pPr algn="l"/>
            <a:r>
              <a:rPr lang="en-US" dirty="0" smtClean="0">
                <a:solidFill>
                  <a:schemeClr val="bg1"/>
                </a:solidFill>
              </a:rPr>
              <a:t>Major Events in US History, 1820 - 1861</a:t>
            </a:r>
            <a:endParaRPr lang="en-US" dirty="0">
              <a:solidFill>
                <a:schemeClr val="bg1"/>
              </a:solidFill>
            </a:endParaRPr>
          </a:p>
        </p:txBody>
      </p:sp>
    </p:spTree>
    <p:extLst>
      <p:ext uri="{BB962C8B-B14F-4D97-AF65-F5344CB8AC3E}">
        <p14:creationId xmlns:p14="http://schemas.microsoft.com/office/powerpoint/2010/main" val="9340379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  Abraham Lincoln Elected </a:t>
            </a:r>
            <a:endParaRPr lang="en-US" dirty="0"/>
          </a:p>
        </p:txBody>
      </p:sp>
      <p:sp>
        <p:nvSpPr>
          <p:cNvPr id="3" name="Text Placeholder 2"/>
          <p:cNvSpPr>
            <a:spLocks noGrp="1"/>
          </p:cNvSpPr>
          <p:nvPr>
            <p:ph type="body" idx="1"/>
          </p:nvPr>
        </p:nvSpPr>
        <p:spPr/>
        <p:txBody>
          <a:bodyPr/>
          <a:lstStyle/>
          <a:p>
            <a:r>
              <a:rPr lang="en-US" dirty="0" smtClean="0"/>
              <a:t>As a free-soil Republican candidate, this man won a four way race for the Presidency in the Election of 1860.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7335" y="175033"/>
            <a:ext cx="2345842" cy="351390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3727" y="175033"/>
            <a:ext cx="5270864" cy="3513909"/>
          </a:xfrm>
          <a:prstGeom prst="rect">
            <a:avLst/>
          </a:prstGeom>
        </p:spPr>
      </p:pic>
    </p:spTree>
    <p:extLst>
      <p:ext uri="{BB962C8B-B14F-4D97-AF65-F5344CB8AC3E}">
        <p14:creationId xmlns:p14="http://schemas.microsoft.com/office/powerpoint/2010/main" val="26102169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  The Harper’s Ferry Raid </a:t>
            </a:r>
            <a:endParaRPr lang="en-US" dirty="0"/>
          </a:p>
        </p:txBody>
      </p:sp>
      <p:sp>
        <p:nvSpPr>
          <p:cNvPr id="3" name="Text Placeholder 2"/>
          <p:cNvSpPr>
            <a:spLocks noGrp="1"/>
          </p:cNvSpPr>
          <p:nvPr>
            <p:ph type="body" idx="1"/>
          </p:nvPr>
        </p:nvSpPr>
        <p:spPr/>
        <p:txBody>
          <a:bodyPr/>
          <a:lstStyle/>
          <a:p>
            <a:r>
              <a:rPr lang="en-US" dirty="0" smtClean="0"/>
              <a:t>John Brown led this unsuccessful slave uprising and was put to death by the state of Virginia for treason in 1859.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335" y="50800"/>
            <a:ext cx="5238750" cy="3762375"/>
          </a:xfrm>
          <a:prstGeom prst="rect">
            <a:avLst/>
          </a:prstGeom>
        </p:spPr>
      </p:pic>
    </p:spTree>
    <p:extLst>
      <p:ext uri="{BB962C8B-B14F-4D97-AF65-F5344CB8AC3E}">
        <p14:creationId xmlns:p14="http://schemas.microsoft.com/office/powerpoint/2010/main" val="31991729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6920" y="43605"/>
            <a:ext cx="3530226" cy="3483365"/>
          </a:xfrm>
          <a:prstGeom prst="rect">
            <a:avLst/>
          </a:prstGeom>
        </p:spPr>
      </p:pic>
      <p:sp>
        <p:nvSpPr>
          <p:cNvPr id="2" name="Title 1"/>
          <p:cNvSpPr>
            <a:spLocks noGrp="1"/>
          </p:cNvSpPr>
          <p:nvPr>
            <p:ph type="title"/>
          </p:nvPr>
        </p:nvSpPr>
        <p:spPr/>
        <p:txBody>
          <a:bodyPr/>
          <a:lstStyle/>
          <a:p>
            <a:r>
              <a:rPr lang="en-US" dirty="0" smtClean="0"/>
              <a:t>M.  </a:t>
            </a:r>
            <a:r>
              <a:rPr lang="en-US" i="1" u="sng" dirty="0" smtClean="0">
                <a:effectLst>
                  <a:outerShdw blurRad="38100" dist="38100" dir="2700000" algn="tl">
                    <a:srgbClr val="000000">
                      <a:alpha val="43137"/>
                    </a:srgbClr>
                  </a:outerShdw>
                </a:effectLst>
              </a:rPr>
              <a:t>Uncle Tom’s Cabin</a:t>
            </a:r>
            <a:r>
              <a:rPr lang="en-US" dirty="0" smtClean="0"/>
              <a:t>, by </a:t>
            </a:r>
            <a:br>
              <a:rPr lang="en-US" dirty="0" smtClean="0"/>
            </a:br>
            <a:r>
              <a:rPr lang="en-US" dirty="0"/>
              <a:t>	</a:t>
            </a:r>
            <a:r>
              <a:rPr lang="en-US" dirty="0" smtClean="0"/>
              <a:t>   Harriet Beecher Stowe</a:t>
            </a:r>
            <a:endParaRPr lang="en-US" dirty="0"/>
          </a:p>
        </p:txBody>
      </p:sp>
      <p:sp>
        <p:nvSpPr>
          <p:cNvPr id="3" name="Text Placeholder 2"/>
          <p:cNvSpPr>
            <a:spLocks noGrp="1"/>
          </p:cNvSpPr>
          <p:nvPr>
            <p:ph type="body" idx="1"/>
          </p:nvPr>
        </p:nvSpPr>
        <p:spPr/>
        <p:txBody>
          <a:bodyPr/>
          <a:lstStyle/>
          <a:p>
            <a:r>
              <a:rPr lang="en-US" dirty="0" smtClean="0"/>
              <a:t>This novel polarized Americans; Northerners read it and sympathized with abolitionists.  Southerners were outraged that the novel condemned their “peculiar institution” – slavery. </a:t>
            </a:r>
          </a:p>
          <a:p>
            <a:endParaRPr lang="en-US" dirty="0"/>
          </a:p>
        </p:txBody>
      </p:sp>
    </p:spTree>
    <p:extLst>
      <p:ext uri="{BB962C8B-B14F-4D97-AF65-F5344CB8AC3E}">
        <p14:creationId xmlns:p14="http://schemas.microsoft.com/office/powerpoint/2010/main" val="28002888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  The Wilmot Proviso </a:t>
            </a:r>
            <a:endParaRPr lang="en-US" dirty="0"/>
          </a:p>
        </p:txBody>
      </p:sp>
      <p:sp>
        <p:nvSpPr>
          <p:cNvPr id="3" name="Text Placeholder 2"/>
          <p:cNvSpPr>
            <a:spLocks noGrp="1"/>
          </p:cNvSpPr>
          <p:nvPr>
            <p:ph type="body" idx="1"/>
          </p:nvPr>
        </p:nvSpPr>
        <p:spPr/>
        <p:txBody>
          <a:bodyPr/>
          <a:lstStyle/>
          <a:p>
            <a:r>
              <a:rPr lang="en-US" dirty="0" smtClean="0"/>
              <a:t>This was a proposal – never passed by the Congress – to ban slavery in any territory which was taken from Mexico during the Mexican-American War.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7474" y="287614"/>
            <a:ext cx="4985658" cy="3497751"/>
          </a:xfrm>
          <a:prstGeom prst="rect">
            <a:avLst/>
          </a:prstGeom>
        </p:spPr>
      </p:pic>
    </p:spTree>
    <p:extLst>
      <p:ext uri="{BB962C8B-B14F-4D97-AF65-F5344CB8AC3E}">
        <p14:creationId xmlns:p14="http://schemas.microsoft.com/office/powerpoint/2010/main" val="22273710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  “Bleeding Kansas” </a:t>
            </a:r>
            <a:endParaRPr lang="en-US" dirty="0"/>
          </a:p>
        </p:txBody>
      </p:sp>
      <p:sp>
        <p:nvSpPr>
          <p:cNvPr id="3" name="Text Placeholder 2"/>
          <p:cNvSpPr>
            <a:spLocks noGrp="1"/>
          </p:cNvSpPr>
          <p:nvPr>
            <p:ph type="body" idx="1"/>
          </p:nvPr>
        </p:nvSpPr>
        <p:spPr/>
        <p:txBody>
          <a:bodyPr/>
          <a:lstStyle/>
          <a:p>
            <a:r>
              <a:rPr lang="en-US" dirty="0" smtClean="0"/>
              <a:t>Violence between abolitionists and pro-slavery settlers occurred in this Western Territory during the 1850s.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6238" y="418074"/>
            <a:ext cx="5012654" cy="3444715"/>
          </a:xfrm>
          <a:prstGeom prst="rect">
            <a:avLst/>
          </a:prstGeom>
        </p:spPr>
      </p:pic>
    </p:spTree>
    <p:extLst>
      <p:ext uri="{BB962C8B-B14F-4D97-AF65-F5344CB8AC3E}">
        <p14:creationId xmlns:p14="http://schemas.microsoft.com/office/powerpoint/2010/main" val="27314679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  Texas Statehood</a:t>
            </a:r>
            <a:endParaRPr lang="en-US" dirty="0"/>
          </a:p>
        </p:txBody>
      </p:sp>
      <p:sp>
        <p:nvSpPr>
          <p:cNvPr id="3" name="Text Placeholder 2"/>
          <p:cNvSpPr>
            <a:spLocks noGrp="1"/>
          </p:cNvSpPr>
          <p:nvPr>
            <p:ph type="body" idx="1"/>
          </p:nvPr>
        </p:nvSpPr>
        <p:spPr/>
        <p:txBody>
          <a:bodyPr/>
          <a:lstStyle/>
          <a:p>
            <a:r>
              <a:rPr lang="en-US" dirty="0" smtClean="0"/>
              <a:t>This former republic entered the Union as a slave state under President James K. Polk.  At the time, it tilted the balance of power in favor of slaveholding states.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920" y="785730"/>
            <a:ext cx="9039497" cy="2443988"/>
          </a:xfrm>
          <a:prstGeom prst="rect">
            <a:avLst/>
          </a:prstGeom>
        </p:spPr>
      </p:pic>
    </p:spTree>
    <p:extLst>
      <p:ext uri="{BB962C8B-B14F-4D97-AF65-F5344CB8AC3E}">
        <p14:creationId xmlns:p14="http://schemas.microsoft.com/office/powerpoint/2010/main" val="14129660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77335" y="4869724"/>
            <a:ext cx="8596668" cy="830659"/>
          </a:xfrm>
        </p:spPr>
        <p:txBody>
          <a:bodyPr/>
          <a:lstStyle/>
          <a:p>
            <a:r>
              <a:rPr lang="en-US" dirty="0" smtClean="0"/>
              <a:t>Chronological Order Activity</a:t>
            </a:r>
            <a:endParaRPr lang="en-US" dirty="0"/>
          </a:p>
        </p:txBody>
      </p:sp>
      <p:sp>
        <p:nvSpPr>
          <p:cNvPr id="5" name="Text Placeholder 4"/>
          <p:cNvSpPr>
            <a:spLocks noGrp="1"/>
          </p:cNvSpPr>
          <p:nvPr>
            <p:ph type="body" idx="1"/>
          </p:nvPr>
        </p:nvSpPr>
        <p:spPr>
          <a:xfrm>
            <a:off x="677335" y="5807608"/>
            <a:ext cx="8596668" cy="860400"/>
          </a:xfrm>
        </p:spPr>
        <p:txBody>
          <a:bodyPr/>
          <a:lstStyle/>
          <a:p>
            <a:r>
              <a:rPr lang="en-US" dirty="0" smtClean="0"/>
              <a:t>Events in Antebellum America, 1820 - 1861</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860" y="209006"/>
            <a:ext cx="7696200" cy="4762500"/>
          </a:xfrm>
          <a:prstGeom prst="rect">
            <a:avLst/>
          </a:prstGeom>
        </p:spPr>
      </p:pic>
    </p:spTree>
    <p:extLst>
      <p:ext uri="{BB962C8B-B14F-4D97-AF65-F5344CB8AC3E}">
        <p14:creationId xmlns:p14="http://schemas.microsoft.com/office/powerpoint/2010/main" val="30506364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Missouri Compromise - 1820</a:t>
            </a:r>
            <a:endParaRPr lang="en-US" dirty="0"/>
          </a:p>
        </p:txBody>
      </p:sp>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t="15057" b="15057"/>
          <a:stretch>
            <a:fillRect/>
          </a:stretch>
        </p:blipFill>
        <p:spPr/>
      </p:pic>
      <p:sp>
        <p:nvSpPr>
          <p:cNvPr id="8" name="Text Placeholder 7"/>
          <p:cNvSpPr>
            <a:spLocks noGrp="1"/>
          </p:cNvSpPr>
          <p:nvPr>
            <p:ph type="body" sz="half" idx="2"/>
          </p:nvPr>
        </p:nvSpPr>
        <p:spPr/>
        <p:txBody>
          <a:bodyPr>
            <a:noAutofit/>
          </a:bodyPr>
          <a:lstStyle/>
          <a:p>
            <a:r>
              <a:rPr lang="en-US" sz="2000" dirty="0" smtClean="0"/>
              <a:t>Slavery was forbidden north of 36°30’ N latitude with this compromise; Maine became a free state, as well. </a:t>
            </a:r>
            <a:endParaRPr lang="en-US" sz="2000" dirty="0"/>
          </a:p>
        </p:txBody>
      </p:sp>
    </p:spTree>
    <p:extLst>
      <p:ext uri="{BB962C8B-B14F-4D97-AF65-F5344CB8AC3E}">
        <p14:creationId xmlns:p14="http://schemas.microsoft.com/office/powerpoint/2010/main" val="16537999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William Lloyd Garrison establishes </a:t>
            </a:r>
            <a:r>
              <a:rPr lang="en-US" i="1" u="sng" dirty="0" smtClean="0">
                <a:effectLst>
                  <a:outerShdw blurRad="38100" dist="38100" dir="2700000" algn="tl">
                    <a:srgbClr val="000000">
                      <a:alpha val="43137"/>
                    </a:srgbClr>
                  </a:outerShdw>
                </a:effectLst>
              </a:rPr>
              <a:t>The Liberator, </a:t>
            </a:r>
            <a:r>
              <a:rPr lang="en-US" dirty="0" smtClean="0"/>
              <a:t>1831.</a:t>
            </a:r>
            <a:endParaRPr lang="en-US" dirty="0"/>
          </a:p>
        </p:txBody>
      </p:sp>
      <p:sp>
        <p:nvSpPr>
          <p:cNvPr id="4" name="Text Placeholder 3"/>
          <p:cNvSpPr>
            <a:spLocks noGrp="1"/>
          </p:cNvSpPr>
          <p:nvPr>
            <p:ph type="body" sz="half" idx="2"/>
          </p:nvPr>
        </p:nvSpPr>
        <p:spPr/>
        <p:txBody>
          <a:bodyPr>
            <a:normAutofit lnSpcReduction="10000"/>
          </a:bodyPr>
          <a:lstStyle/>
          <a:p>
            <a:r>
              <a:rPr lang="en-US" sz="2000" dirty="0" smtClean="0"/>
              <a:t>This was the first abolitionist newspaper, dedicated to the complete annihilation of slavery.</a:t>
            </a:r>
            <a:endParaRPr lang="en-US" sz="2000" dirty="0"/>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2877" b="2877"/>
          <a:stretch>
            <a:fillRect/>
          </a:stretch>
        </p:blipFill>
        <p:spPr>
          <a:xfrm>
            <a:off x="677334" y="1135726"/>
            <a:ext cx="8596312" cy="2990850"/>
          </a:xfrm>
        </p:spPr>
      </p:pic>
    </p:spTree>
    <p:extLst>
      <p:ext uri="{BB962C8B-B14F-4D97-AF65-F5344CB8AC3E}">
        <p14:creationId xmlns:p14="http://schemas.microsoft.com/office/powerpoint/2010/main" val="25828437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Texas is annexed and becomes a slave state. (1845)</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19776" r="19776"/>
          <a:stretch>
            <a:fillRect/>
          </a:stretch>
        </p:blipFill>
        <p:spPr/>
      </p:pic>
      <p:sp>
        <p:nvSpPr>
          <p:cNvPr id="4" name="Text Placeholder 3"/>
          <p:cNvSpPr>
            <a:spLocks noGrp="1"/>
          </p:cNvSpPr>
          <p:nvPr>
            <p:ph type="body" sz="half" idx="2"/>
          </p:nvPr>
        </p:nvSpPr>
        <p:spPr/>
        <p:txBody>
          <a:bodyPr>
            <a:normAutofit lnSpcReduction="10000"/>
          </a:bodyPr>
          <a:lstStyle/>
          <a:p>
            <a:r>
              <a:rPr lang="en-US" sz="2000" dirty="0" smtClean="0"/>
              <a:t>This former republic entered the Union as a slave state under President James K. Polk.  President John Tyler has annexed the former republic. </a:t>
            </a:r>
            <a:endParaRPr lang="en-US" sz="2000" dirty="0"/>
          </a:p>
        </p:txBody>
      </p:sp>
    </p:spTree>
    <p:extLst>
      <p:ext uri="{BB962C8B-B14F-4D97-AF65-F5344CB8AC3E}">
        <p14:creationId xmlns:p14="http://schemas.microsoft.com/office/powerpoint/2010/main" val="21676064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L.  South Carolina Secedes</a:t>
            </a:r>
            <a:endParaRPr lang="en-US" dirty="0"/>
          </a:p>
        </p:txBody>
      </p:sp>
      <p:sp>
        <p:nvSpPr>
          <p:cNvPr id="10" name="Text Placeholder 9"/>
          <p:cNvSpPr>
            <a:spLocks noGrp="1"/>
          </p:cNvSpPr>
          <p:nvPr>
            <p:ph type="body" idx="1"/>
          </p:nvPr>
        </p:nvSpPr>
        <p:spPr/>
        <p:txBody>
          <a:bodyPr/>
          <a:lstStyle/>
          <a:p>
            <a:r>
              <a:rPr lang="en-US" dirty="0" smtClean="0"/>
              <a:t>The Union dissolved with this state withdrew to protest the election of President Abraham Lincoln of the Republican Party. </a:t>
            </a:r>
            <a:endParaRPr 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40909" y="384527"/>
            <a:ext cx="3984877" cy="3094921"/>
          </a:xfrm>
          <a:prstGeom prst="rect">
            <a:avLst/>
          </a:prstGeom>
        </p:spPr>
      </p:pic>
    </p:spTree>
    <p:extLst>
      <p:ext uri="{BB962C8B-B14F-4D97-AF65-F5344CB8AC3E}">
        <p14:creationId xmlns:p14="http://schemas.microsoft.com/office/powerpoint/2010/main" val="16483358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Wilmot Proviso - 1846</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3611" b="3611"/>
          <a:stretch>
            <a:fillRect/>
          </a:stretch>
        </p:blipFill>
        <p:spPr>
          <a:xfrm>
            <a:off x="1363311" y="190500"/>
            <a:ext cx="7224712" cy="4610100"/>
          </a:xfrm>
        </p:spPr>
      </p:pic>
      <p:sp>
        <p:nvSpPr>
          <p:cNvPr id="4" name="Text Placeholder 3"/>
          <p:cNvSpPr>
            <a:spLocks noGrp="1"/>
          </p:cNvSpPr>
          <p:nvPr>
            <p:ph type="body" sz="half" idx="2"/>
          </p:nvPr>
        </p:nvSpPr>
        <p:spPr/>
        <p:txBody>
          <a:bodyPr>
            <a:normAutofit lnSpcReduction="10000"/>
          </a:bodyPr>
          <a:lstStyle/>
          <a:p>
            <a:r>
              <a:rPr lang="en-US" sz="2000" dirty="0" smtClean="0"/>
              <a:t>This was a proposal – never passed by Congress – to ban slavery in every part of the territory Americans won during the Mexican-American War.</a:t>
            </a:r>
            <a:endParaRPr lang="en-US" sz="2000" dirty="0"/>
          </a:p>
        </p:txBody>
      </p:sp>
    </p:spTree>
    <p:extLst>
      <p:ext uri="{BB962C8B-B14F-4D97-AF65-F5344CB8AC3E}">
        <p14:creationId xmlns:p14="http://schemas.microsoft.com/office/powerpoint/2010/main" val="10428124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Compromise of 1850</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6836" b="16836"/>
          <a:stretch>
            <a:fillRect/>
          </a:stretch>
        </p:blipFill>
        <p:spPr/>
      </p:pic>
      <p:sp>
        <p:nvSpPr>
          <p:cNvPr id="4" name="Text Placeholder 3"/>
          <p:cNvSpPr>
            <a:spLocks noGrp="1"/>
          </p:cNvSpPr>
          <p:nvPr>
            <p:ph type="body" sz="half" idx="2"/>
          </p:nvPr>
        </p:nvSpPr>
        <p:spPr>
          <a:xfrm>
            <a:off x="677334" y="5367337"/>
            <a:ext cx="8596667" cy="1072099"/>
          </a:xfrm>
        </p:spPr>
        <p:txBody>
          <a:bodyPr>
            <a:normAutofit/>
          </a:bodyPr>
          <a:lstStyle/>
          <a:p>
            <a:r>
              <a:rPr lang="en-US" sz="2000" dirty="0" smtClean="0"/>
              <a:t>The Compromise of 1850 banned slave auctions in Washington, DC, allowed popular sovereignty in Utah and New Mexico, strictly enforced the Fugitive Slave Act, and allowed California to enter the Union free. </a:t>
            </a:r>
            <a:endParaRPr lang="en-US" sz="2000" dirty="0"/>
          </a:p>
        </p:txBody>
      </p:sp>
    </p:spTree>
    <p:extLst>
      <p:ext uri="{BB962C8B-B14F-4D97-AF65-F5344CB8AC3E}">
        <p14:creationId xmlns:p14="http://schemas.microsoft.com/office/powerpoint/2010/main" val="20393962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Harriet Beecher Stowe’s </a:t>
            </a:r>
            <a:r>
              <a:rPr lang="en-US" i="1" u="sng" dirty="0" smtClean="0">
                <a:effectLst>
                  <a:outerShdw blurRad="38100" dist="38100" dir="2700000" algn="tl">
                    <a:srgbClr val="000000">
                      <a:alpha val="43137"/>
                    </a:srgbClr>
                  </a:outerShdw>
                </a:effectLst>
              </a:rPr>
              <a:t>Uncle Tom’s Cabin </a:t>
            </a:r>
            <a:r>
              <a:rPr lang="en-US" dirty="0" smtClean="0"/>
              <a:t>is published (1852). </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1079" b="1079"/>
          <a:stretch>
            <a:fillRect/>
          </a:stretch>
        </p:blipFill>
        <p:spPr>
          <a:xfrm>
            <a:off x="2188626" y="519448"/>
            <a:ext cx="5770562" cy="3844925"/>
          </a:xfrm>
        </p:spPr>
      </p:pic>
      <p:sp>
        <p:nvSpPr>
          <p:cNvPr id="4" name="Text Placeholder 3"/>
          <p:cNvSpPr>
            <a:spLocks noGrp="1"/>
          </p:cNvSpPr>
          <p:nvPr>
            <p:ph type="body" sz="half" idx="2"/>
          </p:nvPr>
        </p:nvSpPr>
        <p:spPr/>
        <p:txBody>
          <a:bodyPr>
            <a:normAutofit lnSpcReduction="10000"/>
          </a:bodyPr>
          <a:lstStyle/>
          <a:p>
            <a:r>
              <a:rPr lang="en-US" sz="2000" dirty="0" smtClean="0"/>
              <a:t>This novel polarized Americans; Northerners read it and sympathized more with abolitionism; Southerners reacted to the novel angrily. </a:t>
            </a:r>
            <a:endParaRPr lang="en-US" sz="2000" dirty="0"/>
          </a:p>
        </p:txBody>
      </p:sp>
    </p:spTree>
    <p:extLst>
      <p:ext uri="{BB962C8B-B14F-4D97-AF65-F5344CB8AC3E}">
        <p14:creationId xmlns:p14="http://schemas.microsoft.com/office/powerpoint/2010/main" val="5585896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Kansas-Nebraska Act - 1854</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5057" b="15057"/>
          <a:stretch>
            <a:fillRect/>
          </a:stretch>
        </p:blipFill>
        <p:spPr/>
      </p:pic>
      <p:sp>
        <p:nvSpPr>
          <p:cNvPr id="4" name="Text Placeholder 3"/>
          <p:cNvSpPr>
            <a:spLocks noGrp="1"/>
          </p:cNvSpPr>
          <p:nvPr>
            <p:ph type="body" sz="half" idx="2"/>
          </p:nvPr>
        </p:nvSpPr>
        <p:spPr>
          <a:xfrm>
            <a:off x="677334" y="5367337"/>
            <a:ext cx="8596667" cy="1046341"/>
          </a:xfrm>
        </p:spPr>
        <p:txBody>
          <a:bodyPr>
            <a:normAutofit/>
          </a:bodyPr>
          <a:lstStyle/>
          <a:p>
            <a:r>
              <a:rPr lang="en-US" sz="2000" dirty="0" smtClean="0"/>
              <a:t>This act overturned the method of dealing with slavery agreed to in the Missouri Compromise, allowing popular sovereignty in the former Louisiana Territory.</a:t>
            </a:r>
            <a:endParaRPr lang="en-US" sz="2000" dirty="0"/>
          </a:p>
        </p:txBody>
      </p:sp>
    </p:spTree>
    <p:extLst>
      <p:ext uri="{BB962C8B-B14F-4D97-AF65-F5344CB8AC3E}">
        <p14:creationId xmlns:p14="http://schemas.microsoft.com/office/powerpoint/2010/main" val="3515374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“Bleeding Kansas” – Violence over slavery in Kansas Territory. </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5433" b="5433"/>
          <a:stretch>
            <a:fillRect/>
          </a:stretch>
        </p:blipFill>
        <p:spPr>
          <a:xfrm>
            <a:off x="677863" y="322263"/>
            <a:ext cx="8596312" cy="4478337"/>
          </a:xfrm>
        </p:spPr>
      </p:pic>
      <p:sp>
        <p:nvSpPr>
          <p:cNvPr id="4" name="Text Placeholder 3"/>
          <p:cNvSpPr>
            <a:spLocks noGrp="1"/>
          </p:cNvSpPr>
          <p:nvPr>
            <p:ph type="body" sz="half" idx="2"/>
          </p:nvPr>
        </p:nvSpPr>
        <p:spPr/>
        <p:txBody>
          <a:bodyPr>
            <a:normAutofit lnSpcReduction="10000"/>
          </a:bodyPr>
          <a:lstStyle/>
          <a:p>
            <a:r>
              <a:rPr lang="en-US" sz="2000" dirty="0" smtClean="0"/>
              <a:t>Violence between abolitionists and pro-slavery settlers occurred in this Western Territory from 1855 until the end of the Civil War. </a:t>
            </a:r>
            <a:endParaRPr lang="en-US" sz="2000" dirty="0"/>
          </a:p>
        </p:txBody>
      </p:sp>
    </p:spTree>
    <p:extLst>
      <p:ext uri="{BB962C8B-B14F-4D97-AF65-F5344CB8AC3E}">
        <p14:creationId xmlns:p14="http://schemas.microsoft.com/office/powerpoint/2010/main" val="28689911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Dred Scott Decision of 1857</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9579" b="19579"/>
          <a:stretch>
            <a:fillRect/>
          </a:stretch>
        </p:blipFill>
        <p:spPr>
          <a:xfrm>
            <a:off x="2274888" y="493713"/>
            <a:ext cx="4460875" cy="3844925"/>
          </a:xfrm>
        </p:spPr>
      </p:pic>
      <p:sp>
        <p:nvSpPr>
          <p:cNvPr id="4" name="Text Placeholder 3"/>
          <p:cNvSpPr>
            <a:spLocks noGrp="1"/>
          </p:cNvSpPr>
          <p:nvPr>
            <p:ph type="body" sz="half" idx="2"/>
          </p:nvPr>
        </p:nvSpPr>
        <p:spPr/>
        <p:txBody>
          <a:bodyPr>
            <a:normAutofit lnSpcReduction="10000"/>
          </a:bodyPr>
          <a:lstStyle/>
          <a:p>
            <a:r>
              <a:rPr lang="en-US" sz="2000" dirty="0" smtClean="0"/>
              <a:t>Supreme Court Chief Justice Roger Taney made slavery legal in every state with this decision in 1857</a:t>
            </a:r>
            <a:endParaRPr lang="en-US" sz="2000" dirty="0"/>
          </a:p>
        </p:txBody>
      </p:sp>
    </p:spTree>
    <p:extLst>
      <p:ext uri="{BB962C8B-B14F-4D97-AF65-F5344CB8AC3E}">
        <p14:creationId xmlns:p14="http://schemas.microsoft.com/office/powerpoint/2010/main" val="32824513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Lincoln Douglas Debates of 1858</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5154" b="5154"/>
          <a:stretch>
            <a:fillRect/>
          </a:stretch>
        </p:blipFill>
        <p:spPr>
          <a:xfrm>
            <a:off x="677863" y="244475"/>
            <a:ext cx="8596312" cy="4649788"/>
          </a:xfrm>
        </p:spPr>
      </p:pic>
      <p:sp>
        <p:nvSpPr>
          <p:cNvPr id="4" name="Text Placeholder 3"/>
          <p:cNvSpPr>
            <a:spLocks noGrp="1"/>
          </p:cNvSpPr>
          <p:nvPr>
            <p:ph type="body" sz="half" idx="2"/>
          </p:nvPr>
        </p:nvSpPr>
        <p:spPr>
          <a:xfrm>
            <a:off x="677334" y="5367337"/>
            <a:ext cx="8596667" cy="1200887"/>
          </a:xfrm>
        </p:spPr>
        <p:txBody>
          <a:bodyPr>
            <a:normAutofit lnSpcReduction="10000"/>
          </a:bodyPr>
          <a:lstStyle/>
          <a:p>
            <a:r>
              <a:rPr lang="en-US" sz="2000" dirty="0" smtClean="0"/>
              <a:t>Abraham Lincoln argued against popular sovereignty – and in favor of banning slavery in the Western Territories, during these debates.  He lost the Senate seat to Stephen F. Douglas; however, he won national recognition, and eventually defeated Douglas for </a:t>
            </a:r>
            <a:r>
              <a:rPr lang="en-US" sz="2000" smtClean="0"/>
              <a:t>the Presidency in 1860.</a:t>
            </a:r>
            <a:endParaRPr lang="en-US" sz="2000" dirty="0"/>
          </a:p>
        </p:txBody>
      </p:sp>
    </p:spTree>
    <p:extLst>
      <p:ext uri="{BB962C8B-B14F-4D97-AF65-F5344CB8AC3E}">
        <p14:creationId xmlns:p14="http://schemas.microsoft.com/office/powerpoint/2010/main" val="25182981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Brown’s Raid on Harper’s Ferry and Execution - 1859</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896" b="6896"/>
          <a:stretch>
            <a:fillRect/>
          </a:stretch>
        </p:blipFill>
        <p:spPr>
          <a:xfrm>
            <a:off x="1209675" y="609600"/>
            <a:ext cx="6769100" cy="4191000"/>
          </a:xfrm>
        </p:spPr>
      </p:pic>
      <p:sp>
        <p:nvSpPr>
          <p:cNvPr id="4" name="Text Placeholder 3"/>
          <p:cNvSpPr>
            <a:spLocks noGrp="1"/>
          </p:cNvSpPr>
          <p:nvPr>
            <p:ph type="body" sz="half" idx="2"/>
          </p:nvPr>
        </p:nvSpPr>
        <p:spPr/>
        <p:txBody>
          <a:bodyPr>
            <a:normAutofit lnSpcReduction="10000"/>
          </a:bodyPr>
          <a:lstStyle/>
          <a:p>
            <a:r>
              <a:rPr lang="en-US" sz="2000" dirty="0" smtClean="0"/>
              <a:t>John Brown led this unsuccessful slave uprising and was put to death by the state of Virginia. </a:t>
            </a:r>
            <a:endParaRPr lang="en-US" sz="2000" dirty="0"/>
          </a:p>
        </p:txBody>
      </p:sp>
    </p:spTree>
    <p:extLst>
      <p:ext uri="{BB962C8B-B14F-4D97-AF65-F5344CB8AC3E}">
        <p14:creationId xmlns:p14="http://schemas.microsoft.com/office/powerpoint/2010/main" val="21339151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Abraham Lincoln’s Election – November 1860</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1465" b="1465"/>
          <a:stretch>
            <a:fillRect/>
          </a:stretch>
        </p:blipFill>
        <p:spPr>
          <a:xfrm>
            <a:off x="1416050" y="265113"/>
            <a:ext cx="6473825" cy="4189412"/>
          </a:xfrm>
        </p:spPr>
      </p:pic>
      <p:sp>
        <p:nvSpPr>
          <p:cNvPr id="4" name="Text Placeholder 3"/>
          <p:cNvSpPr>
            <a:spLocks noGrp="1"/>
          </p:cNvSpPr>
          <p:nvPr>
            <p:ph type="body" sz="half" idx="2"/>
          </p:nvPr>
        </p:nvSpPr>
        <p:spPr>
          <a:xfrm>
            <a:off x="677334" y="5367337"/>
            <a:ext cx="8596667" cy="1210443"/>
          </a:xfrm>
        </p:spPr>
        <p:txBody>
          <a:bodyPr>
            <a:normAutofit/>
          </a:bodyPr>
          <a:lstStyle/>
          <a:p>
            <a:r>
              <a:rPr lang="en-US" sz="2000" dirty="0" smtClean="0"/>
              <a:t>Despite the fact that he did not appear on the ballot in Southern States and that he won only 40% of the popular vote, Abraham Lincoln won the Electoral College and secured the Presidency.</a:t>
            </a:r>
            <a:endParaRPr lang="en-US" sz="2000" dirty="0"/>
          </a:p>
        </p:txBody>
      </p:sp>
    </p:spTree>
    <p:extLst>
      <p:ext uri="{BB962C8B-B14F-4D97-AF65-F5344CB8AC3E}">
        <p14:creationId xmlns:p14="http://schemas.microsoft.com/office/powerpoint/2010/main" val="38484330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 Carolina Secedes from the Union – December 1860</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38477" b="38477"/>
          <a:stretch>
            <a:fillRect/>
          </a:stretch>
        </p:blipFill>
        <p:spPr/>
      </p:pic>
      <p:sp>
        <p:nvSpPr>
          <p:cNvPr id="4" name="Text Placeholder 3"/>
          <p:cNvSpPr>
            <a:spLocks noGrp="1"/>
          </p:cNvSpPr>
          <p:nvPr>
            <p:ph type="body" sz="half" idx="2"/>
          </p:nvPr>
        </p:nvSpPr>
        <p:spPr/>
        <p:txBody>
          <a:bodyPr>
            <a:normAutofit lnSpcReduction="10000"/>
          </a:bodyPr>
          <a:lstStyle/>
          <a:p>
            <a:r>
              <a:rPr lang="en-US" sz="2000" dirty="0" smtClean="0"/>
              <a:t>The Union dissolved when this state withdrew to protest the Election of President Abraham Lincoln. </a:t>
            </a:r>
            <a:endParaRPr lang="en-US" sz="2000" dirty="0"/>
          </a:p>
        </p:txBody>
      </p:sp>
    </p:spTree>
    <p:extLst>
      <p:ext uri="{BB962C8B-B14F-4D97-AF65-F5344CB8AC3E}">
        <p14:creationId xmlns:p14="http://schemas.microsoft.com/office/powerpoint/2010/main" val="40937920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  </a:t>
            </a:r>
            <a:r>
              <a:rPr lang="en-US" i="1" u="sng" dirty="0" smtClean="0">
                <a:effectLst>
                  <a:outerShdw blurRad="38100" dist="38100" dir="2700000" algn="tl">
                    <a:srgbClr val="000000">
                      <a:alpha val="43137"/>
                    </a:srgbClr>
                  </a:outerShdw>
                </a:effectLst>
              </a:rPr>
              <a:t>The Liberator </a:t>
            </a:r>
            <a:r>
              <a:rPr lang="en-US" dirty="0" smtClean="0"/>
              <a:t>founded by </a:t>
            </a:r>
            <a:br>
              <a:rPr lang="en-US" dirty="0" smtClean="0"/>
            </a:br>
            <a:r>
              <a:rPr lang="en-US" dirty="0"/>
              <a:t> </a:t>
            </a:r>
            <a:r>
              <a:rPr lang="en-US" dirty="0" smtClean="0"/>
              <a:t>   William Lloyd Garrison </a:t>
            </a:r>
            <a:endParaRPr lang="en-US" dirty="0"/>
          </a:p>
        </p:txBody>
      </p:sp>
      <p:sp>
        <p:nvSpPr>
          <p:cNvPr id="3" name="Text Placeholder 2"/>
          <p:cNvSpPr>
            <a:spLocks noGrp="1"/>
          </p:cNvSpPr>
          <p:nvPr>
            <p:ph type="body" idx="1"/>
          </p:nvPr>
        </p:nvSpPr>
        <p:spPr/>
        <p:txBody>
          <a:bodyPr/>
          <a:lstStyle/>
          <a:p>
            <a:r>
              <a:rPr lang="en-US" dirty="0" smtClean="0"/>
              <a:t>This was the nation’s first abolitionist newspaper, dedicated to the complete annihilation of slavery. </a:t>
            </a:r>
            <a:r>
              <a:rPr lang="en-US" dirty="0"/>
              <a:t> </a:t>
            </a:r>
            <a:r>
              <a:rPr lang="en-US" dirty="0" smtClean="0"/>
              <a:t>It was published from 1831 until the end of the Civil War.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987" y="285562"/>
            <a:ext cx="7315200" cy="2700528"/>
          </a:xfrm>
          <a:prstGeom prst="rect">
            <a:avLst/>
          </a:prstGeom>
        </p:spPr>
      </p:pic>
    </p:spTree>
    <p:extLst>
      <p:ext uri="{BB962C8B-B14F-4D97-AF65-F5344CB8AC3E}">
        <p14:creationId xmlns:p14="http://schemas.microsoft.com/office/powerpoint/2010/main" val="3251748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Bombardment of Fort Sumter - 1861</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20182" b="20182"/>
          <a:stretch>
            <a:fillRect/>
          </a:stretch>
        </p:blipFill>
        <p:spPr/>
      </p:pic>
      <p:sp>
        <p:nvSpPr>
          <p:cNvPr id="4" name="Text Placeholder 3"/>
          <p:cNvSpPr>
            <a:spLocks noGrp="1"/>
          </p:cNvSpPr>
          <p:nvPr>
            <p:ph type="body" sz="half" idx="2"/>
          </p:nvPr>
        </p:nvSpPr>
        <p:spPr>
          <a:xfrm>
            <a:off x="677334" y="5367338"/>
            <a:ext cx="8596667" cy="974468"/>
          </a:xfrm>
        </p:spPr>
        <p:txBody>
          <a:bodyPr>
            <a:normAutofit lnSpcReduction="10000"/>
          </a:bodyPr>
          <a:lstStyle/>
          <a:p>
            <a:r>
              <a:rPr lang="en-US" sz="2000" dirty="0" smtClean="0"/>
              <a:t>The first shots of the Civil War were fired here, in Charleston Harbor, South Carolina.  Fort Sumter surrendered in a bloodless opening of the war. </a:t>
            </a:r>
            <a:endParaRPr lang="en-US" sz="2000" dirty="0"/>
          </a:p>
        </p:txBody>
      </p:sp>
    </p:spTree>
    <p:extLst>
      <p:ext uri="{BB962C8B-B14F-4D97-AF65-F5344CB8AC3E}">
        <p14:creationId xmlns:p14="http://schemas.microsoft.com/office/powerpoint/2010/main" val="18705142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  Fort Sumter, Charleston, SC</a:t>
            </a:r>
            <a:endParaRPr lang="en-US" dirty="0"/>
          </a:p>
        </p:txBody>
      </p:sp>
      <p:sp>
        <p:nvSpPr>
          <p:cNvPr id="3" name="Text Placeholder 2"/>
          <p:cNvSpPr>
            <a:spLocks noGrp="1"/>
          </p:cNvSpPr>
          <p:nvPr>
            <p:ph type="body" idx="1"/>
          </p:nvPr>
        </p:nvSpPr>
        <p:spPr/>
        <p:txBody>
          <a:bodyPr/>
          <a:lstStyle/>
          <a:p>
            <a:r>
              <a:rPr lang="en-US" dirty="0" smtClean="0"/>
              <a:t>The first shots of the Civil War were fired here, in Charleston Harbor, South Carolina.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0883" y="418074"/>
            <a:ext cx="4275117" cy="3206338"/>
          </a:xfrm>
          <a:prstGeom prst="rect">
            <a:avLst/>
          </a:prstGeom>
        </p:spPr>
      </p:pic>
    </p:spTree>
    <p:extLst>
      <p:ext uri="{BB962C8B-B14F-4D97-AF65-F5344CB8AC3E}">
        <p14:creationId xmlns:p14="http://schemas.microsoft.com/office/powerpoint/2010/main" val="12296768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  The Lincoln-Douglas Debates</a:t>
            </a:r>
            <a:endParaRPr lang="en-US" dirty="0"/>
          </a:p>
        </p:txBody>
      </p:sp>
      <p:sp>
        <p:nvSpPr>
          <p:cNvPr id="3" name="Text Placeholder 2"/>
          <p:cNvSpPr>
            <a:spLocks noGrp="1"/>
          </p:cNvSpPr>
          <p:nvPr>
            <p:ph type="body" idx="1"/>
          </p:nvPr>
        </p:nvSpPr>
        <p:spPr/>
        <p:txBody>
          <a:bodyPr/>
          <a:lstStyle/>
          <a:p>
            <a:r>
              <a:rPr lang="en-US" dirty="0" smtClean="0"/>
              <a:t>Abraham Lincoln argued against popular sovereignty – unsuccessfully – during these debates.  Lincoln wanted to ban slavery in the Western Territories.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46537" y="580734"/>
            <a:ext cx="5042928" cy="3041240"/>
          </a:xfrm>
          <a:prstGeom prst="rect">
            <a:avLst/>
          </a:prstGeom>
        </p:spPr>
      </p:pic>
    </p:spTree>
    <p:extLst>
      <p:ext uri="{BB962C8B-B14F-4D97-AF65-F5344CB8AC3E}">
        <p14:creationId xmlns:p14="http://schemas.microsoft.com/office/powerpoint/2010/main" val="31961538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  The Dred Scott Case (1857) </a:t>
            </a:r>
            <a:endParaRPr lang="en-US" dirty="0"/>
          </a:p>
        </p:txBody>
      </p:sp>
      <p:sp>
        <p:nvSpPr>
          <p:cNvPr id="3" name="Text Placeholder 2"/>
          <p:cNvSpPr>
            <a:spLocks noGrp="1"/>
          </p:cNvSpPr>
          <p:nvPr>
            <p:ph type="body" idx="1"/>
          </p:nvPr>
        </p:nvSpPr>
        <p:spPr/>
        <p:txBody>
          <a:bodyPr/>
          <a:lstStyle/>
          <a:p>
            <a:r>
              <a:rPr lang="en-US" dirty="0" smtClean="0"/>
              <a:t>Supreme Court Chief Justice Roger Taney made slavery legal in every state with this decision.  Southerners rejoiced, while Northerners stubbornly resisted the decision.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516" y="161410"/>
            <a:ext cx="2499639" cy="3541155"/>
          </a:xfrm>
          <a:prstGeom prst="rect">
            <a:avLst/>
          </a:prstGeom>
        </p:spPr>
      </p:pic>
    </p:spTree>
    <p:extLst>
      <p:ext uri="{BB962C8B-B14F-4D97-AF65-F5344CB8AC3E}">
        <p14:creationId xmlns:p14="http://schemas.microsoft.com/office/powerpoint/2010/main" val="6785413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The Missouri Compromise </a:t>
            </a:r>
            <a:endParaRPr lang="en-US" dirty="0"/>
          </a:p>
        </p:txBody>
      </p:sp>
      <p:sp>
        <p:nvSpPr>
          <p:cNvPr id="3" name="Text Placeholder 2"/>
          <p:cNvSpPr>
            <a:spLocks noGrp="1"/>
          </p:cNvSpPr>
          <p:nvPr>
            <p:ph type="body" idx="1"/>
          </p:nvPr>
        </p:nvSpPr>
        <p:spPr/>
        <p:txBody>
          <a:bodyPr/>
          <a:lstStyle/>
          <a:p>
            <a:r>
              <a:rPr lang="en-US" dirty="0" smtClean="0"/>
              <a:t>Slavery was forbidden north of the 36°30’ N Latitude line with this compromise.  Maine became a free state; Missouri entered the Union as a slave state.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4769" y="184948"/>
            <a:ext cx="5491678" cy="3494080"/>
          </a:xfrm>
          <a:prstGeom prst="rect">
            <a:avLst/>
          </a:prstGeom>
        </p:spPr>
      </p:pic>
    </p:spTree>
    <p:extLst>
      <p:ext uri="{BB962C8B-B14F-4D97-AF65-F5344CB8AC3E}">
        <p14:creationId xmlns:p14="http://schemas.microsoft.com/office/powerpoint/2010/main" val="29151522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  California Statehood: </a:t>
            </a:r>
            <a:br>
              <a:rPr lang="en-US" dirty="0" smtClean="0"/>
            </a:br>
            <a:r>
              <a:rPr lang="en-US" dirty="0"/>
              <a:t>	</a:t>
            </a:r>
            <a:r>
              <a:rPr lang="en-US" dirty="0" smtClean="0"/>
              <a:t>   The Compromise of 1850</a:t>
            </a:r>
            <a:endParaRPr lang="en-US" dirty="0"/>
          </a:p>
        </p:txBody>
      </p:sp>
      <p:sp>
        <p:nvSpPr>
          <p:cNvPr id="3" name="Text Placeholder 2"/>
          <p:cNvSpPr>
            <a:spLocks noGrp="1"/>
          </p:cNvSpPr>
          <p:nvPr>
            <p:ph type="body" idx="1"/>
          </p:nvPr>
        </p:nvSpPr>
        <p:spPr/>
        <p:txBody>
          <a:bodyPr/>
          <a:lstStyle/>
          <a:p>
            <a:r>
              <a:rPr lang="en-US" dirty="0" smtClean="0"/>
              <a:t>The Compromise of 1850 banned slave auctions in DC, allowed popular sovereignty to determine the slavery issue in Utah and New Mexico, strictly enforced the Fugitive Slave Act, and allowed California to enter the Union as a free state.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8997" y="136764"/>
            <a:ext cx="4323018" cy="2915193"/>
          </a:xfrm>
          <a:prstGeom prst="rect">
            <a:avLst/>
          </a:prstGeom>
        </p:spPr>
      </p:pic>
    </p:spTree>
    <p:extLst>
      <p:ext uri="{BB962C8B-B14F-4D97-AF65-F5344CB8AC3E}">
        <p14:creationId xmlns:p14="http://schemas.microsoft.com/office/powerpoint/2010/main" val="28869049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  The Kansas-Nebraska Act </a:t>
            </a:r>
            <a:endParaRPr lang="en-US" dirty="0"/>
          </a:p>
        </p:txBody>
      </p:sp>
      <p:sp>
        <p:nvSpPr>
          <p:cNvPr id="3" name="Text Placeholder 2"/>
          <p:cNvSpPr>
            <a:spLocks noGrp="1"/>
          </p:cNvSpPr>
          <p:nvPr>
            <p:ph type="body" idx="1"/>
          </p:nvPr>
        </p:nvSpPr>
        <p:spPr/>
        <p:txBody>
          <a:bodyPr/>
          <a:lstStyle/>
          <a:p>
            <a:r>
              <a:rPr lang="en-US" dirty="0" smtClean="0"/>
              <a:t>This overturned the Missouri Compromise, allowing popular sovereignty in the Louisiana Territory.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4141" y="278081"/>
            <a:ext cx="4205412" cy="3307814"/>
          </a:xfrm>
          <a:prstGeom prst="rect">
            <a:avLst/>
          </a:prstGeom>
        </p:spPr>
      </p:pic>
    </p:spTree>
    <p:extLst>
      <p:ext uri="{BB962C8B-B14F-4D97-AF65-F5344CB8AC3E}">
        <p14:creationId xmlns:p14="http://schemas.microsoft.com/office/powerpoint/2010/main" val="2654880736"/>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251</TotalTime>
  <Words>922</Words>
  <Application>Microsoft Office PowerPoint</Application>
  <PresentationFormat>Widescreen</PresentationFormat>
  <Paragraphs>60</Paragraphs>
  <Slides>30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Trebuchet MS</vt:lpstr>
      <vt:lpstr>Wingdings 3</vt:lpstr>
      <vt:lpstr>Facet</vt:lpstr>
      <vt:lpstr>Antebellum America Chronology Review</vt:lpstr>
      <vt:lpstr>L.  South Carolina Secedes</vt:lpstr>
      <vt:lpstr>I.  The Liberator founded by      William Lloyd Garrison </vt:lpstr>
      <vt:lpstr>N.  Fort Sumter, Charleston, SC</vt:lpstr>
      <vt:lpstr>K.  The Lincoln-Douglas Debates</vt:lpstr>
      <vt:lpstr>F.  The Dred Scott Case (1857) </vt:lpstr>
      <vt:lpstr>A.  The Missouri Compromise </vt:lpstr>
      <vt:lpstr>C.  California Statehood:      The Compromise of 1850</vt:lpstr>
      <vt:lpstr>E.  The Kansas-Nebraska Act </vt:lpstr>
      <vt:lpstr>D.  Abraham Lincoln Elected </vt:lpstr>
      <vt:lpstr>G.  The Harper’s Ferry Raid </vt:lpstr>
      <vt:lpstr>M.  Uncle Tom’s Cabin, by      Harriet Beecher Stowe</vt:lpstr>
      <vt:lpstr>B.  The Wilmot Proviso </vt:lpstr>
      <vt:lpstr>H.  “Bleeding Kansas” </vt:lpstr>
      <vt:lpstr>J.  Texas Statehood</vt:lpstr>
      <vt:lpstr>Chronological Order Activity</vt:lpstr>
      <vt:lpstr>The Missouri Compromise - 1820</vt:lpstr>
      <vt:lpstr>William Lloyd Garrison establishes The Liberator, 1831.</vt:lpstr>
      <vt:lpstr>Texas is annexed and becomes a slave state. (1845)</vt:lpstr>
      <vt:lpstr>The Wilmot Proviso - 1846</vt:lpstr>
      <vt:lpstr>The Compromise of 1850</vt:lpstr>
      <vt:lpstr>Harriet Beecher Stowe’s Uncle Tom’s Cabin is published (1852). </vt:lpstr>
      <vt:lpstr>The Kansas-Nebraska Act - 1854</vt:lpstr>
      <vt:lpstr>“Bleeding Kansas” – Violence over slavery in Kansas Territory. </vt:lpstr>
      <vt:lpstr>The Dred Scott Decision of 1857</vt:lpstr>
      <vt:lpstr>The Lincoln Douglas Debates of 1858</vt:lpstr>
      <vt:lpstr>John Brown’s Raid on Harper’s Ferry and Execution - 1859</vt:lpstr>
      <vt:lpstr>Abraham Lincoln’s Election – November 1860</vt:lpstr>
      <vt:lpstr>South Carolina Secedes from the Union – December 1860</vt:lpstr>
      <vt:lpstr>The Bombardment of Fort Sumter - 1861</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Antebellum America Chronology Review</dc:title>
  <dc:creator>Adam Henry</dc:creator>
  <cp:lastModifiedBy>Adam Henry</cp:lastModifiedBy>
  <cp:revision>15</cp:revision>
  <dcterms:created xsi:type="dcterms:W3CDTF">2016-01-12T14:13:14Z</dcterms:created>
  <dcterms:modified xsi:type="dcterms:W3CDTF">2016-01-13T17:57:32Z</dcterms:modified>
</cp:coreProperties>
</file>